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72" r:id="rId7"/>
    <p:sldId id="273" r:id="rId8"/>
    <p:sldId id="263" r:id="rId9"/>
    <p:sldId id="271" r:id="rId10"/>
    <p:sldId id="261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D60557-ABE6-45E1-BDB2-5687DE024B57}" type="datetimeFigureOut">
              <a:rPr lang="ru-RU" smtClean="0"/>
              <a:t>09.02.2016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540B515-28AB-4712-BC7D-2929CD3A0D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499" y="121856"/>
            <a:ext cx="90428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Выступление директора муниципального бюджетного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общеобразовательного учреждения Русско-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Шуганской</a:t>
            </a:r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основной общеобразовательной школы имени 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П.Днепрова</a:t>
            </a:r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Муслюмовского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муниципального района РТ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Фархутдинова Ф.К.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099" name="Picture 3" descr="C:\Users\фирдаус\Desktop\IMG_6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21" y="2060848"/>
            <a:ext cx="7192216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102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165674"/>
              </p:ext>
            </p:extLst>
          </p:nvPr>
        </p:nvGraphicFramePr>
        <p:xfrm>
          <a:off x="395536" y="453489"/>
          <a:ext cx="8568952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Название кружка, секции 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руководитель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Кол-во часов в неделю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Кол-во посещающих детей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ЮИД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Борисов А.А.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Умелые ручки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Коткова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М.Е.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Юный стрелок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Леснов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В.В.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Развитие математических способностей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Санникова Н.Р.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Учим английский язык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Шаймарданова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Э.Д.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Теллэр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белгэн-иллэр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белгэн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Ханов Р.З.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Мир танцев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Кривошеева Н.А.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Волейбольная секция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Устеряков</a:t>
                      </a:r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П.П.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Кройки и шитья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Лобанова Л.В.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  <a:endParaRPr lang="ru-RU" sz="2000" b="1" dirty="0"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101232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Кружковая работа и внеурочная деятельность в 2015-2016 уч. году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33114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499" y="121856"/>
            <a:ext cx="90428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Выступление директора муниципального бюджетного 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общеобразовательного учреждения Русско-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Шуганской</a:t>
            </a:r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основной общеобразовательной школы имени 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П.Днепрова</a:t>
            </a:r>
            <a:endParaRPr lang="ru-RU" sz="24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Муслюмовского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муниципального района РТ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Фархутдинова Ф.К.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099" name="Picture 3" descr="C:\Users\фирдаус\Desktop\IMG_6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21" y="2060848"/>
            <a:ext cx="7192216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749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4001"/>
            <a:ext cx="88442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Динамика изменения количества обучающихся  </a:t>
            </a:r>
          </a:p>
          <a:p>
            <a:pPr algn="ctr"/>
            <a:r>
              <a:rPr lang="ru-RU" sz="2400" b="1" dirty="0" smtClean="0"/>
              <a:t>в МБОУ Русско-</a:t>
            </a:r>
            <a:r>
              <a:rPr lang="ru-RU" sz="2400" b="1" dirty="0" err="1" smtClean="0"/>
              <a:t>Шуганская</a:t>
            </a:r>
            <a:r>
              <a:rPr lang="ru-RU" sz="2400" b="1" dirty="0" smtClean="0"/>
              <a:t> ООШ в 2014-2019 гг.</a:t>
            </a: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448671"/>
              </p:ext>
            </p:extLst>
          </p:nvPr>
        </p:nvGraphicFramePr>
        <p:xfrm>
          <a:off x="166757" y="849604"/>
          <a:ext cx="8784975" cy="5531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4963"/>
                <a:gridCol w="1629027"/>
                <a:gridCol w="1756995"/>
                <a:gridCol w="1756995"/>
                <a:gridCol w="1756995"/>
              </a:tblGrid>
              <a:tr h="199091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Учебный год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Общее кол-во учащихся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Кол-во </a:t>
                      </a:r>
                      <a:r>
                        <a:rPr lang="ru-RU" sz="2400" dirty="0" err="1" smtClean="0"/>
                        <a:t>перво</a:t>
                      </a:r>
                      <a:r>
                        <a:rPr lang="ru-RU" sz="2400" dirty="0" smtClean="0"/>
                        <a:t>-</a:t>
                      </a:r>
                      <a:r>
                        <a:rPr lang="ru-RU" sz="2400" dirty="0" err="1" smtClean="0"/>
                        <a:t>классни</a:t>
                      </a:r>
                      <a:r>
                        <a:rPr lang="ru-RU" sz="2400" dirty="0" smtClean="0"/>
                        <a:t>-ков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Кол-во </a:t>
                      </a:r>
                      <a:r>
                        <a:rPr lang="ru-RU" sz="2400" dirty="0" err="1" smtClean="0"/>
                        <a:t>выпускни</a:t>
                      </a:r>
                      <a:r>
                        <a:rPr lang="ru-RU" sz="2400" dirty="0" smtClean="0"/>
                        <a:t>-ков </a:t>
                      </a:r>
                    </a:p>
                    <a:p>
                      <a:pPr algn="ctr"/>
                      <a:r>
                        <a:rPr lang="ru-RU" sz="2400" dirty="0" smtClean="0"/>
                        <a:t>9 класса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Кол-во </a:t>
                      </a:r>
                      <a:r>
                        <a:rPr lang="ru-RU" sz="2400" dirty="0" err="1" smtClean="0"/>
                        <a:t>выпускни</a:t>
                      </a:r>
                      <a:r>
                        <a:rPr lang="ru-RU" sz="2400" dirty="0" smtClean="0"/>
                        <a:t>-ков </a:t>
                      </a:r>
                    </a:p>
                    <a:p>
                      <a:pPr algn="ctr"/>
                      <a:r>
                        <a:rPr lang="ru-RU" sz="2400" dirty="0" smtClean="0"/>
                        <a:t>11 класса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4905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2014-2015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51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49053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2015-2016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85324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2016-2017*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85324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2017-2018*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47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85324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2018-2019*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43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99592" y="6396335"/>
            <a:ext cx="343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* -прогнозные значения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452035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858440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/>
              <a:t>Результаты государственной итоговой аттестации 2015 года</a:t>
            </a:r>
          </a:p>
          <a:p>
            <a:pPr algn="ctr"/>
            <a:r>
              <a:rPr lang="ru-RU" sz="2200" b="1" dirty="0" smtClean="0"/>
              <a:t>ОГЭ в 9 классе</a:t>
            </a:r>
          </a:p>
          <a:p>
            <a:pPr algn="ctr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141548"/>
              </p:ext>
            </p:extLst>
          </p:nvPr>
        </p:nvGraphicFramePr>
        <p:xfrm>
          <a:off x="179510" y="914400"/>
          <a:ext cx="8656411" cy="5394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9862"/>
                <a:gridCol w="1694137"/>
                <a:gridCol w="1532797"/>
                <a:gridCol w="2238022"/>
                <a:gridCol w="1311593"/>
              </a:tblGrid>
              <a:tr h="1980414"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Предметы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Кол-во </a:t>
                      </a:r>
                    </a:p>
                    <a:p>
                      <a:pPr algn="ctr"/>
                      <a:r>
                        <a:rPr lang="ru-RU" sz="2200" b="1" dirty="0" err="1" smtClean="0"/>
                        <a:t>участни</a:t>
                      </a:r>
                      <a:r>
                        <a:rPr lang="ru-RU" sz="2200" b="1" dirty="0" smtClean="0"/>
                        <a:t>-ков и успешно сдавших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Средняя оценка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Учитель-</a:t>
                      </a:r>
                    </a:p>
                    <a:p>
                      <a:pPr algn="ctr"/>
                      <a:r>
                        <a:rPr lang="ru-RU" sz="2200" b="1" dirty="0" smtClean="0"/>
                        <a:t>предмет-</a:t>
                      </a:r>
                    </a:p>
                    <a:p>
                      <a:pPr algn="ctr"/>
                      <a:r>
                        <a:rPr lang="ru-RU" sz="2200" b="1" dirty="0" smtClean="0"/>
                        <a:t>ник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Ср. оценка пере-сдачи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853627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err="1" smtClean="0"/>
                        <a:t>Матема</a:t>
                      </a:r>
                      <a:r>
                        <a:rPr lang="ru-RU" sz="2200" b="1" dirty="0" smtClean="0"/>
                        <a:t>-тика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7-5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3,45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err="1" smtClean="0"/>
                        <a:t>Аглямова</a:t>
                      </a:r>
                      <a:r>
                        <a:rPr lang="ru-RU" sz="2200" b="1" dirty="0" smtClean="0"/>
                        <a:t> А.А.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3,5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853627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Русский язык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7-7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3,29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Новикова Н.Г.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-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478031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Биология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3-3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3,0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Луконина Т.П.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-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1229222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Татарский язык</a:t>
                      </a:r>
                    </a:p>
                    <a:p>
                      <a:pPr algn="ctr"/>
                      <a:r>
                        <a:rPr lang="ru-RU" sz="2200" b="1" dirty="0" smtClean="0"/>
                        <a:t>ЕРТ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7-7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3,1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Кудряшова Г.М.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-</a:t>
                      </a:r>
                      <a:endParaRPr lang="ru-RU" sz="22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49215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8040" y="260648"/>
            <a:ext cx="594585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Итоги ГИА в 11 классе 2015 года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226753"/>
              </p:ext>
            </p:extLst>
          </p:nvPr>
        </p:nvGraphicFramePr>
        <p:xfrm>
          <a:off x="107504" y="1060867"/>
          <a:ext cx="8856984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1468964"/>
                <a:gridCol w="1483364"/>
                <a:gridCol w="2232248"/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dirty="0" smtClean="0"/>
                        <a:t>Предметы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Кол-во </a:t>
                      </a:r>
                      <a:r>
                        <a:rPr lang="ru-RU" sz="2400" b="1" dirty="0" err="1" smtClean="0"/>
                        <a:t>участни</a:t>
                      </a:r>
                      <a:r>
                        <a:rPr lang="ru-RU" sz="2400" b="1" dirty="0" smtClean="0"/>
                        <a:t>-ков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Средний балл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Учитель-предметник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Средняя оценка </a:t>
                      </a:r>
                      <a:r>
                        <a:rPr lang="ru-RU" sz="2400" b="1" dirty="0" err="1" smtClean="0"/>
                        <a:t>пересда-чи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Русский язык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59,5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Новикова Н.Г.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Математика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33,5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Кудряшова Г.М.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Биология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53,5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Лобанова Л.В.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Физика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41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Камалов Л.Ф.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Общество-знание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52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Кривошеева Н.А.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-</a:t>
                      </a:r>
                      <a:endParaRPr lang="ru-RU" sz="24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222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0494" y="116632"/>
            <a:ext cx="6268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Количественный и качественный состав</a:t>
            </a:r>
          </a:p>
          <a:p>
            <a:pPr algn="ctr"/>
            <a:r>
              <a:rPr lang="ru-RU" sz="2400" b="1" dirty="0" smtClean="0"/>
              <a:t> работников школы</a:t>
            </a:r>
            <a:endParaRPr lang="ru-RU" sz="2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825209"/>
              </p:ext>
            </p:extLst>
          </p:nvPr>
        </p:nvGraphicFramePr>
        <p:xfrm>
          <a:off x="179511" y="980728"/>
          <a:ext cx="8712968" cy="3738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4710"/>
                <a:gridCol w="1244710"/>
                <a:gridCol w="1341283"/>
                <a:gridCol w="1352012"/>
                <a:gridCol w="1040833"/>
                <a:gridCol w="1244710"/>
                <a:gridCol w="12447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Учеб-</a:t>
                      </a:r>
                    </a:p>
                    <a:p>
                      <a:pPr algn="ctr"/>
                      <a:r>
                        <a:rPr lang="ru-RU" sz="2400" b="1" dirty="0" err="1" smtClean="0"/>
                        <a:t>ный</a:t>
                      </a:r>
                      <a:r>
                        <a:rPr lang="ru-RU" sz="2400" b="1" dirty="0" smtClean="0"/>
                        <a:t> год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Кол-во учите-лей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Из них </a:t>
                      </a:r>
                      <a:r>
                        <a:rPr lang="ru-RU" sz="2400" b="1" dirty="0" err="1" smtClean="0"/>
                        <a:t>высш</a:t>
                      </a:r>
                      <a:r>
                        <a:rPr lang="ru-RU" sz="2400" b="1" dirty="0" smtClean="0"/>
                        <a:t>.</a:t>
                      </a:r>
                    </a:p>
                    <a:p>
                      <a:pPr algn="ctr"/>
                      <a:r>
                        <a:rPr lang="ru-RU" sz="2400" b="1" dirty="0" err="1" smtClean="0"/>
                        <a:t>катего-рии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Из них первой </a:t>
                      </a:r>
                      <a:r>
                        <a:rPr lang="ru-RU" sz="2400" b="1" dirty="0" err="1" smtClean="0"/>
                        <a:t>катего-рии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СЗД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Кол-во тех. работ-</a:t>
                      </a:r>
                      <a:r>
                        <a:rPr lang="ru-RU" sz="2400" b="1" dirty="0" err="1" smtClean="0"/>
                        <a:t>ников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Общее кол-во работ-</a:t>
                      </a:r>
                      <a:r>
                        <a:rPr lang="ru-RU" sz="2400" b="1" dirty="0" err="1" smtClean="0"/>
                        <a:t>ников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2014-2015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10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24</a:t>
                      </a:r>
                      <a:endParaRPr lang="ru-RU" sz="2400" b="1" dirty="0"/>
                    </a:p>
                  </a:txBody>
                  <a:tcPr anchor="ctr"/>
                </a:tc>
              </a:tr>
              <a:tr h="13612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2015-2016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</a:t>
                      </a:r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5122058"/>
            <a:ext cx="77347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Из 14 педагогов 13 имеют высшее профессиональное </a:t>
            </a:r>
          </a:p>
          <a:p>
            <a:pPr algn="ctr"/>
            <a:r>
              <a:rPr lang="ru-RU" sz="2400" b="1" dirty="0" smtClean="0"/>
              <a:t>образование, один педагог среднее профессиональное </a:t>
            </a:r>
          </a:p>
          <a:p>
            <a:pPr algn="ctr"/>
            <a:r>
              <a:rPr lang="ru-RU" sz="2400" b="1" dirty="0" smtClean="0"/>
              <a:t>образование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060345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70273"/>
              </p:ext>
            </p:extLst>
          </p:nvPr>
        </p:nvGraphicFramePr>
        <p:xfrm>
          <a:off x="107501" y="537993"/>
          <a:ext cx="8856988" cy="6162864"/>
        </p:xfrm>
        <a:graphic>
          <a:graphicData uri="http://schemas.openxmlformats.org/drawingml/2006/table">
            <a:tbl>
              <a:tblPr/>
              <a:tblGrid>
                <a:gridCol w="1544534"/>
                <a:gridCol w="528612"/>
                <a:gridCol w="528612"/>
                <a:gridCol w="528612"/>
                <a:gridCol w="462534"/>
                <a:gridCol w="355160"/>
                <a:gridCol w="462534"/>
                <a:gridCol w="379939"/>
                <a:gridCol w="528612"/>
                <a:gridCol w="528612"/>
                <a:gridCol w="470793"/>
                <a:gridCol w="388198"/>
                <a:gridCol w="454275"/>
                <a:gridCol w="404719"/>
                <a:gridCol w="685541"/>
                <a:gridCol w="605701"/>
              </a:tblGrid>
              <a:tr h="259352">
                <a:tc rowSpan="2">
                  <a:txBody>
                    <a:bodyPr/>
                    <a:lstStyle/>
                    <a:p>
                      <a:pPr algn="ctr" fontAlgn="auto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школ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 выпускников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Русский язык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Математика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Итоговый балл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Место в рейтинге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4430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средний балл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ср. оценка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кол-во "5"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"5"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кол-во  "2"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 "2"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средний балл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ср. оценка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кол-во "5"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"5"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кол-во  "2"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 "2"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Меллятамакская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ООШ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27,50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3,83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0,333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19,00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3,83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54,493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Муслюмовская гимназия   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28,24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3,82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16,97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3,76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0,171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53,161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Кубяковская  СОШ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26,73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0,067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18,33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3,87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0,133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52,730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Митреевская ООШ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16,25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52,250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М. Булярская СОШ            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28,20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16,20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51,800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Тат.Шуранская СОШ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26,60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3,80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17,20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3,80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51,800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Муслюмовская СОШ   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28,54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3,78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0,184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15,19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0,053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51,177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Михайловская СОШ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27,30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16,40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50,900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33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Муслюмовский лицей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25,97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0,121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0,030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16,18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0,061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0,030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49,401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Уразметьевская ООШ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25,33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0,333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49,003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Новоусинская СОШ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26,63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3,56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14,75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3,75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48,690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В.Башевская ООШ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28,20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13,40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48,600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Баланнинская ООШ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25,33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3,33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15,67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3,33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47,660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Амикеевская СОШ            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24,83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0,333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0,167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15,50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0,167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47,330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Шуганкинская ООШ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25,33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14,67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3,33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47,000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Симяковская ООШ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24,50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3,17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15,17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46,510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Б.ЧекмакскаяООШ             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22,50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3,25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3,75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45,500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Тат. Булярская СОШ          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24,71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13,86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3,29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45,290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Тойгельдинская СОШ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23,27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3,27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0,182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0,182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15,27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3,45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0,091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0,182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45,169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Русско-Шуганская СОШ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23,43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3,29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14,00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44,150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22066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Баюковская ООШ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24,20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3,40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12,60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3,20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43,400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226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Н. Табынская СОШ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23,67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3,33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12,67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42,670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59985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 ПО РАЙОНУ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219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26,64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3,61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0,128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0,018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15,87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3,58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0,064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0,018</a:t>
                      </a:r>
                    </a:p>
                  </a:txBody>
                  <a:tcPr marL="5971" marR="5971" marT="59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49,855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971" marR="5971" marT="597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27784" y="168659"/>
            <a:ext cx="4354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Рейтинг школ по итогам ОГЭ 2015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36809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624576"/>
              </p:ext>
            </p:extLst>
          </p:nvPr>
        </p:nvGraphicFramePr>
        <p:xfrm>
          <a:off x="179512" y="625824"/>
          <a:ext cx="8856979" cy="6058880"/>
        </p:xfrm>
        <a:graphic>
          <a:graphicData uri="http://schemas.openxmlformats.org/drawingml/2006/table">
            <a:tbl>
              <a:tblPr/>
              <a:tblGrid>
                <a:gridCol w="1944212"/>
                <a:gridCol w="577624"/>
                <a:gridCol w="533252"/>
                <a:gridCol w="533252"/>
                <a:gridCol w="533252"/>
                <a:gridCol w="533252"/>
                <a:gridCol w="533252"/>
                <a:gridCol w="533252"/>
                <a:gridCol w="533252"/>
                <a:gridCol w="533252"/>
                <a:gridCol w="533252"/>
                <a:gridCol w="844314"/>
                <a:gridCol w="691561"/>
              </a:tblGrid>
              <a:tr h="288598">
                <a:tc rowSpan="2"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школ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auto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 выпускников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Русский язык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Математика БУ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Математика ПУ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Итоговый балл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2D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Место в рейтинге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2D7"/>
                    </a:solidFill>
                  </a:tcPr>
                </a:tc>
              </a:tr>
              <a:tr h="1128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средний  балл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набр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ниже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миним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порога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набр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высокие баллы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средняя оценка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"5"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"2"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средний балл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набр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ниже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миним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порога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 набр. высокие баллы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Тат.Шуранская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73,00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55,00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128,000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Муслюмовская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   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67,62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3,25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37,31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0,308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108,872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Михайловская СОШ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63,50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0,167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3,83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0,167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40,60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108,064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Муслюмовский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лицей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64,44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0,059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3,72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0,222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0,111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39,77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0,258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107,842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Амикеевская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            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59,67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4,17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0,333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41,20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105,173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Тат.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Булярская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          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65,29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0,143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39,42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104,853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33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Тойгельдинская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64,80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3,80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33,40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0,400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101,800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Мари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Булярская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            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63,50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33,00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100,000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44172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Муслюмовская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гимназия   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62,05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0,077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3,74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0,130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0,087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34,03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0,275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99,665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Новоусинская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67,00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3,50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28,50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0,500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98,500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Кубяковская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СОШ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59,50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0,083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3,33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0,167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0,333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35,58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0,250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98,077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  <a:tr h="278645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Русско-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Шуганская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59,50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33,50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0,250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96,750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  <a:tr h="288598"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Нижнетабынская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СОШ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55,75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0,250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18,25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1,000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75,750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99"/>
                    </a:solidFill>
                  </a:tcPr>
                </a:tc>
              </a:tr>
              <a:tr h="446015">
                <a:tc>
                  <a:txBody>
                    <a:bodyPr/>
                    <a:lstStyle/>
                    <a:p>
                      <a:pPr algn="l" fontAlgn="auto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 ПО РАЙОНУ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139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63,07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0,051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3,73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0,156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0,091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38,25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0,275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6023" marR="6023" marT="60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104,891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023" marR="6023" marT="60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102604"/>
            <a:ext cx="8031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Рейтинг школ района по итогам ЕГЭ- 2015 года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8554474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858440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/>
              <a:t>Результаты государственной итоговой аттестации 2015 года</a:t>
            </a:r>
          </a:p>
          <a:p>
            <a:pPr algn="ctr"/>
            <a:r>
              <a:rPr lang="ru-RU" sz="2200" b="1" dirty="0" smtClean="0"/>
              <a:t>ОГЭ в 9 классе</a:t>
            </a:r>
          </a:p>
          <a:p>
            <a:pPr algn="ctr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724339"/>
              </p:ext>
            </p:extLst>
          </p:nvPr>
        </p:nvGraphicFramePr>
        <p:xfrm>
          <a:off x="215515" y="1046440"/>
          <a:ext cx="8656412" cy="4962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079"/>
                <a:gridCol w="1855864"/>
                <a:gridCol w="2473260"/>
                <a:gridCol w="2051209"/>
              </a:tblGrid>
              <a:tr h="1866040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Предметы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smtClean="0"/>
                        <a:t>Средняя оценка ГИА</a:t>
                      </a:r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2015 года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 smtClean="0"/>
                    </a:p>
                    <a:p>
                      <a:pPr algn="ctr"/>
                      <a:r>
                        <a:rPr lang="ru-RU" sz="2200" b="1" dirty="0" smtClean="0"/>
                        <a:t>Учитель-</a:t>
                      </a:r>
                    </a:p>
                    <a:p>
                      <a:pPr algn="ctr"/>
                      <a:r>
                        <a:rPr lang="ru-RU" sz="2200" b="1" dirty="0" smtClean="0"/>
                        <a:t>предмет-</a:t>
                      </a:r>
                    </a:p>
                    <a:p>
                      <a:pPr algn="ctr"/>
                      <a:r>
                        <a:rPr lang="ru-RU" sz="2200" b="1" dirty="0" smtClean="0"/>
                        <a:t>ник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Целевые ориентиры на 2016 год</a:t>
                      </a:r>
                      <a:endParaRPr lang="ru-RU" sz="2200" b="1" dirty="0"/>
                    </a:p>
                  </a:txBody>
                  <a:tcPr anchor="ctr"/>
                </a:tc>
              </a:tr>
              <a:tr h="555842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Математика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3,45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err="1" smtClean="0"/>
                        <a:t>Аглямова</a:t>
                      </a:r>
                      <a:r>
                        <a:rPr lang="ru-RU" sz="2200" b="1" dirty="0" smtClean="0"/>
                        <a:t> А.А.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Не ниже 3,5</a:t>
                      </a:r>
                      <a:endParaRPr lang="ru-RU" sz="22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55842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Русский язык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3,29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Новикова Н.Г.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Не ниже 3,6</a:t>
                      </a:r>
                      <a:endParaRPr lang="ru-RU" sz="22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55842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Биология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3,0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Луконина Т.П.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Не ниже 3,5</a:t>
                      </a:r>
                      <a:endParaRPr lang="ru-RU" sz="22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1429307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Татарский язык</a:t>
                      </a:r>
                    </a:p>
                    <a:p>
                      <a:pPr algn="ctr"/>
                      <a:r>
                        <a:rPr lang="ru-RU" sz="2200" b="1" dirty="0" smtClean="0"/>
                        <a:t>ЕРТ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3,1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Кудряшова Г.М.</a:t>
                      </a:r>
                      <a:endParaRPr lang="ru-RU" sz="2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/>
                        <a:t>Не ниже 3,8</a:t>
                      </a:r>
                      <a:endParaRPr lang="ru-RU" sz="2200" b="1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2973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79" y="0"/>
            <a:ext cx="65341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2015 год –год 70-ой годовщины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Великой Победы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фирдаус\Desktop\IMG_65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049616"/>
            <a:ext cx="8496945" cy="566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3028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411</TotalTime>
  <Words>1131</Words>
  <Application>Microsoft Office PowerPoint</Application>
  <PresentationFormat>Экран (4:3)</PresentationFormat>
  <Paragraphs>798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фирдаус</dc:creator>
  <cp:lastModifiedBy>фирдаус</cp:lastModifiedBy>
  <cp:revision>33</cp:revision>
  <dcterms:created xsi:type="dcterms:W3CDTF">2015-12-14T05:36:29Z</dcterms:created>
  <dcterms:modified xsi:type="dcterms:W3CDTF">2016-02-09T10:34:41Z</dcterms:modified>
</cp:coreProperties>
</file>